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89" r:id="rId5"/>
    <p:sldId id="392" r:id="rId6"/>
    <p:sldId id="258" r:id="rId7"/>
    <p:sldId id="384" r:id="rId8"/>
    <p:sldId id="397" r:id="rId9"/>
    <p:sldId id="409" r:id="rId10"/>
    <p:sldId id="398" r:id="rId11"/>
    <p:sldId id="401" r:id="rId12"/>
    <p:sldId id="399" r:id="rId13"/>
    <p:sldId id="393" r:id="rId14"/>
    <p:sldId id="404" r:id="rId15"/>
    <p:sldId id="410" r:id="rId16"/>
    <p:sldId id="406" r:id="rId17"/>
    <p:sldId id="407" r:id="rId18"/>
    <p:sldId id="408" r:id="rId19"/>
    <p:sldId id="383" r:id="rId20"/>
    <p:sldId id="3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3" autoAdjust="0"/>
    <p:restoredTop sz="94715"/>
  </p:normalViewPr>
  <p:slideViewPr>
    <p:cSldViewPr snapToGrid="0">
      <p:cViewPr varScale="1">
        <p:scale>
          <a:sx n="95" d="100"/>
          <a:sy n="95" d="100"/>
        </p:scale>
        <p:origin x="19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11/25/18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11/25/18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330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CFEC14-1EC7-334A-B2DD-63AE84B1EC29}" type="slidenum">
              <a:rPr lang="en-US"/>
              <a:pPr eaLnBrk="1" hangingPunct="1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3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1439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228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Check</a:t>
            </a:r>
            <a:r>
              <a:rPr lang="en-AU" baseline="0" dirty="0" smtClean="0"/>
              <a:t> for understanding/ guided practice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AD3D9-0B11-4189-8D45-47537C1CF88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375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Check</a:t>
            </a:r>
            <a:r>
              <a:rPr lang="en-AU" baseline="0" dirty="0" smtClean="0"/>
              <a:t> for understanding/ guided practice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AD3D9-0B11-4189-8D45-47537C1CF88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5843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Independent practice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AD3D9-0B11-4189-8D45-47537C1CF88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293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Share with students what they are learning or will be able to do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Why the lesson is important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0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Closure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AD3D9-0B11-4189-8D45-47537C1CF88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9385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729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students the opportunity to practise with teacher guidance 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Provide immediate and specific feedback with knowledge of results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1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95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08A0D0-1162-FA4F-A6D8-8634BF1570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</a:t>
            </a:r>
          </a:p>
          <a:p>
            <a:pPr lvl="6"/>
            <a:r>
              <a:rPr/>
              <a:t>Seventh</a:t>
            </a:r>
          </a:p>
          <a:p>
            <a:pPr lvl="7"/>
            <a:r>
              <a:rPr/>
              <a:t>Eighth</a:t>
            </a:r>
          </a:p>
          <a:p>
            <a:pPr lvl="8"/>
            <a:r>
              <a:rPr/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11/25/18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248" y="66314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/>
                </a:solidFill>
              </a:rPr>
              <a:t>Starter </a:t>
            </a:r>
            <a:r>
              <a:rPr lang="mr-IN" sz="4000" b="1" dirty="0" smtClean="0">
                <a:solidFill>
                  <a:schemeClr val="bg2"/>
                </a:solidFill>
              </a:rPr>
              <a:t>–</a:t>
            </a:r>
            <a:r>
              <a:rPr lang="en-US" sz="4000" b="1" dirty="0" smtClean="0">
                <a:solidFill>
                  <a:schemeClr val="bg2"/>
                </a:solidFill>
              </a:rPr>
              <a:t> Part 1 of 2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248" y="1957660"/>
            <a:ext cx="11613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accent6">
                    <a:lumMod val="75000"/>
                  </a:schemeClr>
                </a:solidFill>
              </a:rPr>
              <a:t>Prediction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: If you tossed a coin 20 times, how many times do you think it would land on heads? How many times on tails?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 your INB, draw a table and a graph and 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ecord your predictions in the table and draw them as a bar graph.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31" y="3295869"/>
            <a:ext cx="4484414" cy="3032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3295869"/>
            <a:ext cx="7087284" cy="298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4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05104" y="521905"/>
            <a:ext cx="11939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Topic: Probability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EQ: </a:t>
            </a:r>
            <a:r>
              <a:rPr lang="en-US" sz="2800" dirty="0" smtClean="0">
                <a:solidFill>
                  <a:schemeClr val="bg2"/>
                </a:solidFill>
              </a:rPr>
              <a:t>What is the difference between theoretical and experimental probability?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2098288"/>
            <a:ext cx="1882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Experimental Probability?</a:t>
            </a:r>
            <a:endParaRPr lang="en-US" sz="2400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56" y="2098288"/>
            <a:ext cx="10058400" cy="188110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-143435" y="4601672"/>
            <a:ext cx="2241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Difference between Theoretical and Experimental Probability</a:t>
            </a:r>
            <a:endParaRPr lang="en-US" sz="2400" b="1" dirty="0"/>
          </a:p>
        </p:txBody>
      </p:sp>
      <p:sp>
        <p:nvSpPr>
          <p:cNvPr id="31" name="Rectangle 30"/>
          <p:cNvSpPr/>
          <p:nvPr/>
        </p:nvSpPr>
        <p:spPr>
          <a:xfrm>
            <a:off x="2356944" y="4709249"/>
            <a:ext cx="94988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Before we tell you, think back to some of the predictions you’ve made (flipping a coin 20 times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how many heads did you predict?). Now think about how many times the experiment has worked out </a:t>
            </a:r>
            <a:r>
              <a:rPr lang="en-US" sz="2400" b="1" i="1" u="sng" dirty="0" smtClean="0"/>
              <a:t>exactly</a:t>
            </a:r>
            <a:r>
              <a:rPr lang="en-US" sz="2400" b="1" dirty="0" smtClean="0"/>
              <a:t> how you predicted. What is the difference? Can we come up with a definition as a class?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2356943" y="4601672"/>
            <a:ext cx="9341997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Theoretical probability </a:t>
            </a:r>
            <a:r>
              <a:rPr lang="en-US" sz="2400" dirty="0"/>
              <a:t>is what we</a:t>
            </a:r>
            <a:r>
              <a:rPr lang="en-US" sz="2400" u="sng" dirty="0"/>
              <a:t> expect </a:t>
            </a:r>
            <a:r>
              <a:rPr lang="en-US" sz="2400" dirty="0"/>
              <a:t>to </a:t>
            </a:r>
            <a:r>
              <a:rPr lang="en-US" sz="2400" dirty="0" smtClean="0"/>
              <a:t>happen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Experimental </a:t>
            </a:r>
            <a:r>
              <a:rPr lang="en-US" sz="2400" b="1" dirty="0"/>
              <a:t>probability </a:t>
            </a:r>
            <a:r>
              <a:rPr lang="en-US" sz="2400" dirty="0"/>
              <a:t>is what </a:t>
            </a:r>
            <a:r>
              <a:rPr lang="en-US" sz="2400" u="sng" dirty="0"/>
              <a:t>actually</a:t>
            </a:r>
            <a:r>
              <a:rPr lang="en-US" sz="2400" dirty="0"/>
              <a:t> happens when we try it out.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14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335" y="206725"/>
            <a:ext cx="885173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mpd="sng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latin typeface="Chalkboard"/>
                <a:cs typeface="Chalkboard"/>
              </a:rPr>
              <a:t>Example</a:t>
            </a:r>
            <a:endParaRPr lang="en-US" sz="4000" dirty="0">
              <a:latin typeface="Chalkboard"/>
              <a:cs typeface="Chalkboard"/>
            </a:endParaRPr>
          </a:p>
        </p:txBody>
      </p:sp>
      <p:pic>
        <p:nvPicPr>
          <p:cNvPr id="3" name="Picture 2" descr="Screen Shot 2017-03-21 at 8.56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8" y="1138051"/>
            <a:ext cx="9084047" cy="52629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14329" y="1138051"/>
            <a:ext cx="2877671" cy="5262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mpd="sng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Chalkboard"/>
              </a:rPr>
              <a:t>In this example, the theoretical and experimental probability differ. Theoretically, we should get 10 heads and 10 tails. But when we actually did the experiment, we got different results</a:t>
            </a:r>
            <a:endParaRPr lang="en-US" sz="2800" dirty="0"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8832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627094" y="156883"/>
            <a:ext cx="9144000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6600" b="1">
                <a:latin typeface="Lucida Sans" charset="0"/>
              </a:rPr>
              <a:t>M&amp;M Experiment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latin typeface="Lucida Sans" charset="0"/>
              </a:rPr>
              <a:t>Which color are you most likely to get?</a:t>
            </a:r>
          </a:p>
        </p:txBody>
      </p:sp>
      <p:pic>
        <p:nvPicPr>
          <p:cNvPr id="8" name="Picture 6" descr="280px-Plain-M%26Ms-P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4" y="2489294"/>
            <a:ext cx="5029200" cy="380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71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-609600" y="447540"/>
            <a:ext cx="47276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6600" b="1" dirty="0">
                <a:solidFill>
                  <a:schemeClr val="bg2"/>
                </a:solidFill>
                <a:latin typeface="Lucida Sans" charset="0"/>
              </a:rPr>
              <a:t>Step </a:t>
            </a:r>
            <a:r>
              <a:rPr lang="en-US" sz="6600" b="1" dirty="0" smtClean="0">
                <a:solidFill>
                  <a:schemeClr val="bg2"/>
                </a:solidFill>
                <a:latin typeface="Lucida Sans" charset="0"/>
              </a:rPr>
              <a:t>1</a:t>
            </a:r>
            <a:endParaRPr lang="en-US" sz="6600" b="1" dirty="0">
              <a:solidFill>
                <a:schemeClr val="bg2"/>
              </a:solidFill>
              <a:latin typeface="Lucida Sans" charset="0"/>
            </a:endParaRPr>
          </a:p>
        </p:txBody>
      </p:sp>
      <p:pic>
        <p:nvPicPr>
          <p:cNvPr id="3075" name="Picture 6" descr="colormyworld_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082" y="4671789"/>
            <a:ext cx="2491671" cy="186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68" descr="colormyworld_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682" y="4671789"/>
            <a:ext cx="2491671" cy="186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69" descr="colormyworld_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82" y="4671789"/>
            <a:ext cx="2491671" cy="186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70" descr="colormyworld_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82" y="4671789"/>
            <a:ext cx="2491671" cy="186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9011" y="1913334"/>
            <a:ext cx="101762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latin typeface="+mj-lt"/>
              </a:rPr>
              <a:t>Glue the table into your book on the task </a:t>
            </a:r>
            <a:r>
              <a:rPr lang="en-US" sz="2400" dirty="0" smtClean="0">
                <a:latin typeface="+mj-lt"/>
              </a:rPr>
              <a:t>page</a:t>
            </a:r>
            <a:endParaRPr lang="en-US" sz="2400" dirty="0">
              <a:latin typeface="+mj-lt"/>
            </a:endParaRP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latin typeface="+mj-lt"/>
              </a:rPr>
              <a:t>Count </a:t>
            </a:r>
            <a:r>
              <a:rPr lang="en-US" sz="2400" dirty="0">
                <a:latin typeface="+mj-lt"/>
              </a:rPr>
              <a:t>the number of </a:t>
            </a:r>
            <a:r>
              <a:rPr lang="en-US" sz="2400" dirty="0">
                <a:latin typeface="+mj-lt"/>
              </a:rPr>
              <a:t>all M&amp;Ms in your </a:t>
            </a:r>
            <a:r>
              <a:rPr lang="en-US" sz="2400" dirty="0" smtClean="0">
                <a:latin typeface="+mj-lt"/>
              </a:rPr>
              <a:t>packet</a:t>
            </a:r>
            <a:endParaRPr lang="en-US" sz="2400" dirty="0">
              <a:latin typeface="+mj-lt"/>
            </a:endParaRP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latin typeface="+mj-lt"/>
              </a:rPr>
              <a:t>Count the number of </a:t>
            </a:r>
            <a:r>
              <a:rPr lang="en-US" sz="2400" dirty="0"/>
              <a:t>M&amp;</a:t>
            </a:r>
            <a:r>
              <a:rPr lang="en-US" sz="2400" dirty="0"/>
              <a:t>Ms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for each color. </a:t>
            </a: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latin typeface="+mj-lt"/>
              </a:rPr>
              <a:t>Fill in your table</a:t>
            </a:r>
            <a:endParaRPr lang="en-US" sz="2400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0" y="251012"/>
            <a:ext cx="12048564" cy="65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6600" b="1" dirty="0">
                <a:solidFill>
                  <a:schemeClr val="bg2"/>
                </a:solidFill>
                <a:latin typeface="Lucida Sans" charset="0"/>
              </a:rPr>
              <a:t>Step </a:t>
            </a:r>
            <a:r>
              <a:rPr lang="en-US" sz="6600" b="1" dirty="0">
                <a:solidFill>
                  <a:schemeClr val="bg2"/>
                </a:solidFill>
                <a:latin typeface="Lucida Sans" charset="0"/>
              </a:rPr>
              <a:t>2</a:t>
            </a:r>
            <a:endParaRPr lang="en-US" sz="6600" b="1" dirty="0">
              <a:solidFill>
                <a:schemeClr val="bg2"/>
              </a:solidFill>
              <a:latin typeface="Lucida Sans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latin typeface="Lucida Sans" charset="0"/>
              </a:rPr>
              <a:t>Analyze your results by responding to the following questions</a:t>
            </a:r>
            <a:r>
              <a:rPr lang="en-US" sz="2000" b="1" dirty="0" smtClean="0">
                <a:solidFill>
                  <a:schemeClr val="bg2"/>
                </a:solidFill>
                <a:latin typeface="Lucida Sans" charset="0"/>
              </a:rPr>
              <a:t>.</a:t>
            </a:r>
          </a:p>
          <a:p>
            <a:pPr algn="ctr" eaLnBrk="1" hangingPunct="1">
              <a:spcBef>
                <a:spcPct val="50000"/>
              </a:spcBef>
            </a:pPr>
            <a:endParaRPr lang="en-US" sz="2400" b="1" dirty="0">
              <a:solidFill>
                <a:schemeClr val="bg2"/>
              </a:solidFill>
              <a:latin typeface="Lucida Sans" charset="0"/>
            </a:endParaRPr>
          </a:p>
          <a:p>
            <a:pPr marL="457200" indent="-457200" eaLnBrk="1" hangingPunct="1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According to your results, which color is most likely? Which color is least likely?</a:t>
            </a:r>
          </a:p>
          <a:p>
            <a:pPr marL="457200" indent="-457200" eaLnBrk="1" hangingPunct="1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What is the sample space for picking an M&amp;M in your package?</a:t>
            </a:r>
          </a:p>
          <a:p>
            <a:pPr marL="457200" indent="-457200" eaLnBrk="1" hangingPunct="1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Is picking a blue or orange candy more likely? Why?</a:t>
            </a:r>
          </a:p>
          <a:p>
            <a:pPr marL="457200" indent="-457200" eaLnBrk="1" hangingPunct="1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Do you have any colors that have equally likely outcomes? Explain!</a:t>
            </a:r>
          </a:p>
          <a:p>
            <a:pPr marL="457200" indent="-457200" eaLnBrk="1" hangingPunct="1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What </a:t>
            </a:r>
            <a:r>
              <a:rPr lang="en-US" sz="2400" dirty="0">
                <a:latin typeface="+mj-lt"/>
              </a:rPr>
              <a:t>is the probability </a:t>
            </a:r>
            <a:r>
              <a:rPr lang="en-US" sz="2400" dirty="0">
                <a:latin typeface="+mj-lt"/>
              </a:rPr>
              <a:t>of:</a:t>
            </a:r>
          </a:p>
          <a:p>
            <a:pPr marL="857250" lvl="1" indent="-457200" eaLnBrk="1" hangingPunct="1">
              <a:spcAft>
                <a:spcPts val="600"/>
              </a:spcAft>
              <a:buFont typeface="+mj-lt"/>
              <a:buAutoNum type="alphaLcPeriod"/>
            </a:pPr>
            <a:r>
              <a:rPr lang="en-US" sz="2400" dirty="0">
                <a:latin typeface="+mj-lt"/>
              </a:rPr>
              <a:t>picking </a:t>
            </a:r>
            <a:r>
              <a:rPr lang="en-US" sz="2400" dirty="0">
                <a:latin typeface="+mj-lt"/>
              </a:rPr>
              <a:t>an orange M&amp;M?               </a:t>
            </a:r>
          </a:p>
          <a:p>
            <a:pPr marL="857250" lvl="1" indent="-457200" eaLnBrk="1" hangingPunct="1">
              <a:spcAft>
                <a:spcPts val="600"/>
              </a:spcAft>
              <a:buFont typeface="+mj-lt"/>
              <a:buAutoNum type="alphaLcPeriod"/>
            </a:pPr>
            <a:r>
              <a:rPr lang="en-US" sz="2400" dirty="0">
                <a:latin typeface="+mj-lt"/>
              </a:rPr>
              <a:t>picking </a:t>
            </a:r>
            <a:r>
              <a:rPr lang="en-US" sz="2400" dirty="0">
                <a:latin typeface="+mj-lt"/>
              </a:rPr>
              <a:t>an orange or a yellow </a:t>
            </a:r>
            <a:r>
              <a:rPr lang="en-US" sz="2400" dirty="0">
                <a:latin typeface="+mj-lt"/>
              </a:rPr>
              <a:t>M</a:t>
            </a:r>
            <a:r>
              <a:rPr lang="en-US" sz="2400" dirty="0">
                <a:latin typeface="+mj-lt"/>
              </a:rPr>
              <a:t>&amp;M? </a:t>
            </a:r>
            <a:endParaRPr lang="en-US" sz="2400" dirty="0">
              <a:latin typeface="+mj-lt"/>
            </a:endParaRPr>
          </a:p>
          <a:p>
            <a:pPr marL="857250" lvl="1" indent="-457200" eaLnBrk="1" hangingPunct="1">
              <a:spcAft>
                <a:spcPts val="600"/>
              </a:spcAft>
              <a:buFont typeface="+mj-lt"/>
              <a:buAutoNum type="alphaLcPeriod"/>
            </a:pPr>
            <a:r>
              <a:rPr lang="en-US" sz="2400" dirty="0">
                <a:latin typeface="+mj-lt"/>
              </a:rPr>
              <a:t>not </a:t>
            </a:r>
            <a:r>
              <a:rPr lang="en-US" sz="2400" dirty="0">
                <a:latin typeface="+mj-lt"/>
              </a:rPr>
              <a:t>picking an orange </a:t>
            </a:r>
            <a:r>
              <a:rPr lang="en-US" sz="2400" dirty="0">
                <a:latin typeface="+mj-lt"/>
              </a:rPr>
              <a:t>M</a:t>
            </a:r>
            <a:r>
              <a:rPr lang="en-US" sz="2400" dirty="0">
                <a:latin typeface="+mj-lt"/>
              </a:rPr>
              <a:t>&amp;M? </a:t>
            </a:r>
            <a:endParaRPr lang="en-US" sz="2400" dirty="0">
              <a:latin typeface="+mj-lt"/>
            </a:endParaRPr>
          </a:p>
          <a:p>
            <a:pPr marL="857250" lvl="1" indent="-457200" eaLnBrk="1" hangingPunct="1">
              <a:spcAft>
                <a:spcPts val="600"/>
              </a:spcAft>
              <a:buFont typeface="+mj-lt"/>
              <a:buAutoNum type="alphaLcPeriod"/>
            </a:pPr>
            <a:r>
              <a:rPr lang="en-US" sz="2400" dirty="0">
                <a:latin typeface="+mj-lt"/>
              </a:rPr>
              <a:t>not </a:t>
            </a:r>
            <a:r>
              <a:rPr lang="en-US" sz="2400" dirty="0">
                <a:latin typeface="+mj-lt"/>
              </a:rPr>
              <a:t>picking an orange or a yellow </a:t>
            </a:r>
            <a:r>
              <a:rPr lang="en-US" sz="2400" dirty="0">
                <a:latin typeface="+mj-lt"/>
              </a:rPr>
              <a:t>M</a:t>
            </a:r>
            <a:r>
              <a:rPr lang="en-US" sz="2400" dirty="0">
                <a:latin typeface="+mj-lt"/>
              </a:rPr>
              <a:t>&amp;M</a:t>
            </a:r>
            <a:r>
              <a:rPr lang="en-US" sz="2400" dirty="0" smtClean="0">
                <a:latin typeface="+mj-lt"/>
              </a:rPr>
              <a:t>?</a:t>
            </a:r>
            <a:endParaRPr lang="en-US" sz="2400" dirty="0">
              <a:latin typeface="+mj-lt"/>
            </a:endParaRPr>
          </a:p>
          <a:p>
            <a:pPr marL="0" indent="0" eaLnBrk="1" hangingPunct="1">
              <a:spcAft>
                <a:spcPts val="600"/>
              </a:spcAft>
            </a:pPr>
            <a:r>
              <a:rPr lang="en-US" sz="2400" dirty="0">
                <a:latin typeface="+mj-lt"/>
              </a:rPr>
              <a:t>Did </a:t>
            </a:r>
            <a:r>
              <a:rPr lang="en-US" sz="2400" dirty="0">
                <a:latin typeface="+mj-lt"/>
              </a:rPr>
              <a:t>we calculate and examine theoretical or experimental probability? </a:t>
            </a:r>
            <a:r>
              <a:rPr lang="en-US" sz="2400" dirty="0">
                <a:latin typeface="+mj-lt"/>
              </a:rPr>
              <a:t>How do you know? </a:t>
            </a:r>
            <a:endParaRPr lang="en-US" b="1" dirty="0">
              <a:latin typeface="Lucida Sans" charset="0"/>
            </a:endParaRPr>
          </a:p>
        </p:txBody>
      </p:sp>
      <p:pic>
        <p:nvPicPr>
          <p:cNvPr id="5123" name="Picture 6" descr="mm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964" y="430306"/>
            <a:ext cx="1371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7" descr="mm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88" y="430306"/>
            <a:ext cx="1371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48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2057400" y="304801"/>
            <a:ext cx="8153400" cy="630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Lucida Sans" charset="0"/>
              </a:rPr>
              <a:t>Step </a:t>
            </a:r>
            <a:r>
              <a:rPr lang="en-US" sz="4400" b="1" dirty="0">
                <a:solidFill>
                  <a:schemeClr val="bg2"/>
                </a:solidFill>
                <a:latin typeface="Lucida Sans" charset="0"/>
              </a:rPr>
              <a:t>3</a:t>
            </a:r>
            <a:endParaRPr lang="en-US" sz="4400" b="1" dirty="0">
              <a:solidFill>
                <a:schemeClr val="bg2"/>
              </a:solidFill>
              <a:latin typeface="Lucida Sans" charset="0"/>
            </a:endParaRPr>
          </a:p>
          <a:p>
            <a:r>
              <a:rPr lang="en-US" sz="2400" b="1" dirty="0">
                <a:solidFill>
                  <a:schemeClr val="bg2"/>
                </a:solidFill>
                <a:latin typeface="Lucida Sans" charset="0"/>
              </a:rPr>
              <a:t>According to the M&amp;M website, each package of milk chocolate M&amp;M contains…</a:t>
            </a:r>
          </a:p>
          <a:p>
            <a:endParaRPr lang="en-US" sz="2400" b="1" dirty="0">
              <a:latin typeface="Lucida Sans" charset="0"/>
            </a:endParaRPr>
          </a:p>
          <a:p>
            <a:endParaRPr lang="en-US" sz="2400" b="1" dirty="0">
              <a:latin typeface="Lucida Sans" charset="0"/>
            </a:endParaRPr>
          </a:p>
          <a:p>
            <a:pPr lvl="1">
              <a:buFontTx/>
              <a:buChar char="•"/>
            </a:pPr>
            <a:r>
              <a:rPr lang="en-US" sz="2400" b="1" dirty="0">
                <a:latin typeface="Lucida Sans" charset="0"/>
              </a:rPr>
              <a:t>24% Blue</a:t>
            </a:r>
          </a:p>
          <a:p>
            <a:pPr lvl="1">
              <a:buFontTx/>
              <a:buChar char="•"/>
            </a:pPr>
            <a:r>
              <a:rPr lang="en-US" sz="2400" b="1" dirty="0">
                <a:latin typeface="Lucida Sans" charset="0"/>
              </a:rPr>
              <a:t>14% Brown</a:t>
            </a:r>
          </a:p>
          <a:p>
            <a:pPr lvl="1">
              <a:buFontTx/>
              <a:buChar char="•"/>
            </a:pPr>
            <a:r>
              <a:rPr lang="en-US" sz="2400" b="1" dirty="0">
                <a:latin typeface="Lucida Sans" charset="0"/>
              </a:rPr>
              <a:t>16% Green</a:t>
            </a:r>
          </a:p>
          <a:p>
            <a:pPr lvl="1">
              <a:buFontTx/>
              <a:buChar char="•"/>
            </a:pPr>
            <a:r>
              <a:rPr lang="en-US" sz="2400" b="1" dirty="0">
                <a:latin typeface="Lucida Sans" charset="0"/>
              </a:rPr>
              <a:t>20% Orange</a:t>
            </a:r>
          </a:p>
          <a:p>
            <a:pPr lvl="1">
              <a:buFontTx/>
              <a:buChar char="•"/>
            </a:pPr>
            <a:r>
              <a:rPr lang="en-US" sz="2400" b="1" dirty="0">
                <a:latin typeface="Lucida Sans" charset="0"/>
              </a:rPr>
              <a:t>13% Red</a:t>
            </a:r>
          </a:p>
          <a:p>
            <a:pPr lvl="1">
              <a:buFontTx/>
              <a:buChar char="•"/>
            </a:pPr>
            <a:r>
              <a:rPr lang="en-US" sz="2400" b="1" dirty="0">
                <a:latin typeface="Lucida Sans" charset="0"/>
              </a:rPr>
              <a:t>14% Yellow</a:t>
            </a:r>
          </a:p>
          <a:p>
            <a:pPr lvl="1">
              <a:buFontTx/>
              <a:buChar char="•"/>
            </a:pPr>
            <a:endParaRPr lang="en-US" sz="2400" b="1" dirty="0">
              <a:latin typeface="Lucida Sans" charset="0"/>
            </a:endParaRPr>
          </a:p>
          <a:p>
            <a:pPr lvl="1">
              <a:buFontTx/>
              <a:buChar char="•"/>
            </a:pPr>
            <a:endParaRPr lang="en-US" sz="2400" b="1" dirty="0">
              <a:latin typeface="Lucida Sans" charset="0"/>
            </a:endParaRPr>
          </a:p>
          <a:p>
            <a:r>
              <a:rPr lang="en-US" sz="2400" b="1" dirty="0">
                <a:latin typeface="Lucida Sans" charset="0"/>
              </a:rPr>
              <a:t>How does your M&amp;M data compare to the theoretical data?</a:t>
            </a:r>
          </a:p>
          <a:p>
            <a:pPr algn="ctr"/>
            <a:r>
              <a:rPr lang="en-US" sz="2400" b="1" dirty="0">
                <a:solidFill>
                  <a:srgbClr val="953735"/>
                </a:solidFill>
                <a:latin typeface="Lucida Sans" charset="0"/>
              </a:rPr>
              <a:t>You can now EAT your M&amp;Ms</a:t>
            </a:r>
            <a:endParaRPr lang="en-US" sz="2400" b="1" dirty="0">
              <a:solidFill>
                <a:srgbClr val="953735"/>
              </a:solidFill>
              <a:latin typeface="Lucida Sans" charset="0"/>
            </a:endParaRPr>
          </a:p>
        </p:txBody>
      </p:sp>
      <p:pic>
        <p:nvPicPr>
          <p:cNvPr id="6147" name="Picture 6" descr="M-and-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0574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1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Class/Homework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6844" y="2647949"/>
            <a:ext cx="7504355" cy="160132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200" dirty="0" smtClean="0"/>
              <a:t>Essentials Mathematics Gold 7</a:t>
            </a:r>
          </a:p>
          <a:p>
            <a:pPr marL="0" indent="0" algn="ctr">
              <a:buNone/>
            </a:pPr>
            <a:r>
              <a:rPr lang="en-CA" sz="3200" dirty="0" smtClean="0"/>
              <a:t>Chapter 8: Statistics and Probability Worksheet B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90231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Exit ticket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" y="2190749"/>
            <a:ext cx="11058144" cy="4124707"/>
          </a:xfrm>
        </p:spPr>
        <p:txBody>
          <a:bodyPr>
            <a:normAutofit/>
          </a:bodyPr>
          <a:lstStyle/>
          <a:p>
            <a:r>
              <a:rPr lang="en-AU" sz="2800" dirty="0" smtClean="0"/>
              <a:t>Write a </a:t>
            </a:r>
            <a:r>
              <a:rPr lang="en-AU" sz="2800" dirty="0"/>
              <a:t>summary answering the essential question. </a:t>
            </a:r>
            <a:endParaRPr lang="en-AU" sz="2800" dirty="0" smtClean="0"/>
          </a:p>
          <a:p>
            <a:r>
              <a:rPr lang="en-AU" sz="2800" dirty="0" smtClean="0"/>
              <a:t>Add at least </a:t>
            </a:r>
            <a:r>
              <a:rPr lang="en-AU" sz="2800" dirty="0" smtClean="0"/>
              <a:t>three</a:t>
            </a:r>
            <a:r>
              <a:rPr lang="en-AU" sz="2800" dirty="0" smtClean="0"/>
              <a:t> </a:t>
            </a:r>
            <a:r>
              <a:rPr lang="en-AU" sz="2800" dirty="0" smtClean="0"/>
              <a:t>new terms to your glossary</a:t>
            </a:r>
          </a:p>
          <a:p>
            <a:r>
              <a:rPr lang="en-AU" sz="2800" dirty="0" smtClean="0"/>
              <a:t>Make sure these terms are added to the class’s Probability </a:t>
            </a:r>
            <a:r>
              <a:rPr lang="en-AU" sz="2800" dirty="0" smtClean="0"/>
              <a:t>Poster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148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248" y="66314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/>
                </a:solidFill>
              </a:rPr>
              <a:t>Starter </a:t>
            </a:r>
            <a:r>
              <a:rPr lang="mr-IN" sz="4000" b="1" dirty="0" smtClean="0">
                <a:solidFill>
                  <a:schemeClr val="bg2"/>
                </a:solidFill>
              </a:rPr>
              <a:t>–</a:t>
            </a:r>
            <a:r>
              <a:rPr lang="en-US" sz="4000" b="1" dirty="0" smtClean="0">
                <a:solidFill>
                  <a:schemeClr val="bg2"/>
                </a:solidFill>
              </a:rPr>
              <a:t> Part 2 of 2</a:t>
            </a:r>
            <a:endParaRPr lang="en-US" sz="4000" b="1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21" y="2879114"/>
            <a:ext cx="4484414" cy="3032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7" y="2903795"/>
            <a:ext cx="7087284" cy="2983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248" y="1957660"/>
            <a:ext cx="11613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accent6">
                    <a:lumMod val="75000"/>
                  </a:schemeClr>
                </a:solidFill>
              </a:rPr>
              <a:t>Actual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: Working with a partner, toss a coin 20 times and record your results in your table drawing a new one if you have no room, then graph them.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6896" y="5984475"/>
            <a:ext cx="11613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How do your actual results differ from your predicted results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? </a:t>
            </a:r>
          </a:p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Discuss as a class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7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Topic: Probability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EQ: What </a:t>
            </a:r>
            <a:r>
              <a:rPr lang="en-US" dirty="0" smtClean="0"/>
              <a:t>is the difference between </a:t>
            </a:r>
            <a:r>
              <a:rPr lang="en-US" dirty="0"/>
              <a:t>theoretical and experimental probability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05104" y="521905"/>
            <a:ext cx="11939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Topic: Probability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EQ: </a:t>
            </a:r>
            <a:r>
              <a:rPr lang="en-US" sz="2800" dirty="0" smtClean="0">
                <a:solidFill>
                  <a:schemeClr val="bg2"/>
                </a:solidFill>
              </a:rPr>
              <a:t>What is the difference between theoretical and experimental probability?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104" y="1920141"/>
            <a:ext cx="5704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smtClean="0"/>
              <a:t>Let’s review some of what we know already:</a:t>
            </a:r>
            <a:endParaRPr lang="en-A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03138" y="5200279"/>
            <a:ext cx="961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Theoretical probability is determining the chance of an event </a:t>
            </a:r>
            <a:r>
              <a:rPr lang="en-AU" sz="2400" dirty="0" smtClean="0"/>
              <a:t>occurring. It is:</a:t>
            </a:r>
            <a:endParaRPr lang="en-AU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6" y="2395710"/>
            <a:ext cx="6567395" cy="3582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" y="3351796"/>
            <a:ext cx="6329589" cy="18119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35" y="5758460"/>
            <a:ext cx="5689600" cy="939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" y="2753932"/>
            <a:ext cx="7616265" cy="5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3672" y="404664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/>
              <a:t>Answer the following</a:t>
            </a:r>
            <a:endParaRPr lang="en-AU" sz="4000" dirty="0"/>
          </a:p>
        </p:txBody>
      </p:sp>
      <p:sp>
        <p:nvSpPr>
          <p:cNvPr id="4" name="Oval 3"/>
          <p:cNvSpPr/>
          <p:nvPr/>
        </p:nvSpPr>
        <p:spPr>
          <a:xfrm>
            <a:off x="7679286" y="2491973"/>
            <a:ext cx="720971" cy="71008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/>
          <p:cNvSpPr/>
          <p:nvPr/>
        </p:nvSpPr>
        <p:spPr>
          <a:xfrm>
            <a:off x="7545497" y="1180640"/>
            <a:ext cx="792088" cy="80820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8508268" y="1377845"/>
            <a:ext cx="792088" cy="792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8508268" y="2562242"/>
            <a:ext cx="792088" cy="84420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6518951" y="2395704"/>
            <a:ext cx="792088" cy="79001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6392327" y="1324003"/>
            <a:ext cx="792088" cy="79274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1991544" y="1812740"/>
            <a:ext cx="304230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Find the probability of picking;</a:t>
            </a:r>
          </a:p>
          <a:p>
            <a:endParaRPr lang="en-AU" dirty="0"/>
          </a:p>
          <a:p>
            <a:pPr marL="342900" indent="-342900">
              <a:buAutoNum type="alphaLcParenR"/>
            </a:pPr>
            <a:r>
              <a:rPr lang="en-AU" dirty="0" smtClean="0"/>
              <a:t>A yellow </a:t>
            </a:r>
            <a:r>
              <a:rPr lang="en-AU" dirty="0"/>
              <a:t>circle</a:t>
            </a:r>
          </a:p>
          <a:p>
            <a:pPr marL="342900" indent="-342900">
              <a:buAutoNum type="alphaLcParenR"/>
            </a:pPr>
            <a:endParaRPr lang="en-AU" dirty="0"/>
          </a:p>
          <a:p>
            <a:pPr marL="342900" indent="-342900">
              <a:buAutoNum type="alphaLcParenR"/>
            </a:pPr>
            <a:endParaRPr lang="en-AU" dirty="0"/>
          </a:p>
          <a:p>
            <a:r>
              <a:rPr lang="en-AU" dirty="0"/>
              <a:t>b) A blue circle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c) A </a:t>
            </a:r>
            <a:r>
              <a:rPr lang="en-AU" dirty="0" smtClean="0"/>
              <a:t>grey </a:t>
            </a:r>
            <a:r>
              <a:rPr lang="en-AU" dirty="0"/>
              <a:t>circle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d) A square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e) A circle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095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80"/>
            <a:ext cx="10058400" cy="2157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99" y="5563793"/>
            <a:ext cx="5244353" cy="1294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9" y="5792694"/>
            <a:ext cx="417830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99" y="4358210"/>
            <a:ext cx="5136029" cy="1220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8" y="4711907"/>
            <a:ext cx="3022600" cy="78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3493789"/>
            <a:ext cx="5594723" cy="8644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7" y="3672942"/>
            <a:ext cx="1955800" cy="78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2185084"/>
            <a:ext cx="5136029" cy="13579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5084"/>
            <a:ext cx="6064623" cy="11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Practice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800" dirty="0" smtClean="0"/>
              <a:t>Exercise 9.3 </a:t>
            </a:r>
            <a:r>
              <a:rPr lang="mr-IN" sz="2800" dirty="0" smtClean="0"/>
              <a:t>–</a:t>
            </a:r>
            <a:r>
              <a:rPr lang="en-AU" sz="2800" dirty="0" smtClean="0"/>
              <a:t> Theoretical Probability Worksheet</a:t>
            </a:r>
            <a:endParaRPr lang="en-AU" sz="2800" dirty="0"/>
          </a:p>
        </p:txBody>
      </p:sp>
      <p:pic>
        <p:nvPicPr>
          <p:cNvPr id="1026" name="Picture 2" descr="C:\Users\e4075868\AppData\Local\Microsoft\Windows\Temporary Internet Files\Content.IE5\RP2BT71J\clipart01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459" y="4149080"/>
            <a:ext cx="2879080" cy="235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07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1166" y="206725"/>
            <a:ext cx="8851735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Last Lesson Recap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1165" y="1196244"/>
            <a:ext cx="4591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Theoretical Probability?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983456" y="1676708"/>
            <a:ext cx="691276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Theoretical probability is determining the chance of an event occurring</a:t>
            </a:r>
          </a:p>
          <a:p>
            <a:endParaRPr lang="en-AU" sz="2400" dirty="0"/>
          </a:p>
        </p:txBody>
      </p:sp>
      <p:pic>
        <p:nvPicPr>
          <p:cNvPr id="5" name="Picture 4" descr="defini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819" y="3639615"/>
            <a:ext cx="6543284" cy="228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Vocabulary Refresher</a:t>
            </a:r>
            <a:endParaRPr lang="en-AU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7" y="2569136"/>
            <a:ext cx="12013577" cy="31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2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686</Words>
  <Application>Microsoft Macintosh PowerPoint</Application>
  <PresentationFormat>Widescreen</PresentationFormat>
  <Paragraphs>106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Chalkboard</vt:lpstr>
      <vt:lpstr>Lucida Sans</vt:lpstr>
      <vt:lpstr>Mangal</vt:lpstr>
      <vt:lpstr>ＭＳ Ｐゴシック</vt:lpstr>
      <vt:lpstr>Wingdings</vt:lpstr>
      <vt:lpstr>Arial</vt:lpstr>
      <vt:lpstr>Education 16x9</vt:lpstr>
      <vt:lpstr>PowerPoint Presentation</vt:lpstr>
      <vt:lpstr>PowerPoint Presentation</vt:lpstr>
      <vt:lpstr>Topic: Probability</vt:lpstr>
      <vt:lpstr>PowerPoint Presentation</vt:lpstr>
      <vt:lpstr>PowerPoint Presentation</vt:lpstr>
      <vt:lpstr>PowerPoint Presentation</vt:lpstr>
      <vt:lpstr>Practice</vt:lpstr>
      <vt:lpstr>PowerPoint Presentation</vt:lpstr>
      <vt:lpstr>Vocabulary Refresher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Class/Homework</vt:lpstr>
      <vt:lpstr>Exit ticket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2012-09-21T18:31:34Z</dcterms:created>
  <dcterms:modified xsi:type="dcterms:W3CDTF">2018-11-25T13:49:47Z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